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l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</p:sldMasterIdLst>
  <p:notesMasterIdLst>
    <p:notesMasterId r:id="rId34"/>
  </p:notesMasterIdLst>
  <p:sldIdLst>
    <p:sldId id="298" r:id="rId4"/>
    <p:sldId id="263" r:id="rId5"/>
    <p:sldId id="270" r:id="rId6"/>
    <p:sldId id="267" r:id="rId7"/>
    <p:sldId id="308" r:id="rId8"/>
    <p:sldId id="268" r:id="rId9"/>
    <p:sldId id="269" r:id="rId10"/>
    <p:sldId id="262" r:id="rId11"/>
    <p:sldId id="266" r:id="rId12"/>
    <p:sldId id="300" r:id="rId13"/>
    <p:sldId id="301" r:id="rId14"/>
    <p:sldId id="273" r:id="rId15"/>
    <p:sldId id="302" r:id="rId16"/>
    <p:sldId id="303" r:id="rId17"/>
    <p:sldId id="274" r:id="rId18"/>
    <p:sldId id="306" r:id="rId19"/>
    <p:sldId id="278" r:id="rId20"/>
    <p:sldId id="282" r:id="rId21"/>
    <p:sldId id="285" r:id="rId22"/>
    <p:sldId id="304" r:id="rId23"/>
    <p:sldId id="286" r:id="rId24"/>
    <p:sldId id="287" r:id="rId25"/>
    <p:sldId id="289" r:id="rId26"/>
    <p:sldId id="307" r:id="rId27"/>
    <p:sldId id="305" r:id="rId28"/>
    <p:sldId id="294" r:id="rId29"/>
    <p:sldId id="295" r:id="rId30"/>
    <p:sldId id="296" r:id="rId31"/>
    <p:sldId id="309" r:id="rId32"/>
    <p:sldId id="310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322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48A27-DC5C-4CB4-B5F3-24DF630564A8}" type="datetimeFigureOut">
              <a:rPr lang="zh-TW" altLang="en-US" smtClean="0"/>
              <a:t>2015/12/24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8CCCC-119A-4DEF-B203-A9ACC84F5D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7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D3B27-849E-47A1-8EC2-21CB5E7E2E43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56" name="矩形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4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957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9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85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7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45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88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48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4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56" name="矩形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24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3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手繪多邊形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手繪多邊形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手繪多邊形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手繪多邊形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手繪多邊形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手繪多邊形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手繪多邊形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手繪多邊形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手繪多邊形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手繪多邊形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手繪多邊形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手繪多邊形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手繪多邊形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手繪多邊形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916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95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83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25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07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手繪多邊形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手繪多邊形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手繪多邊形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手繪多邊形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手繪多邊形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手繪多邊形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手繪多邊形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手繪多邊形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手繪多邊形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手繪多邊形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手繪多邊形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手繪多邊形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手繪多邊形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手繪多邊形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70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8747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直線接點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grpSp>
        <p:nvGrpSpPr>
          <p:cNvPr id="14" name="群組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直線接點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直線接點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53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5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61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3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5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5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9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直線接點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grpSp>
        <p:nvGrpSpPr>
          <p:cNvPr id="14" name="群組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直線接點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直線接點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9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5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41579E97-164E-4C9D-AADE-1BD484690275}" type="datetimeFigureOut">
              <a:rPr lang="zh-TW" altLang="en-US" smtClean="0">
                <a:solidFill>
                  <a:srgbClr val="465E9C"/>
                </a:solidFill>
              </a:rPr>
              <a:pPr/>
              <a:t>2015/12/24</a:t>
            </a:fld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zh-TW" altLang="en-US">
              <a:solidFill>
                <a:srgbClr val="465E9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9A7EA812-C9E4-4835-9D6F-6DEDF30942AE}" type="slidenum">
              <a:rPr lang="zh-TW" altLang="en-US" smtClean="0">
                <a:solidFill>
                  <a:srgbClr val="465E9C"/>
                </a:solidFill>
              </a:rPr>
              <a:pPr/>
              <a:t>‹#›</a:t>
            </a:fld>
            <a:endParaRPr lang="zh-TW" altLang="en-US">
              <a:solidFill>
                <a:srgbClr val="465E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8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>
                <a:solidFill>
                  <a:srgbClr val="D6ECFF"/>
                </a:solidFill>
              </a:rPr>
              <a:pPr/>
              <a:t>2015/12/24</a:t>
            </a:fld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zh-TW" altLang="en-US">
              <a:solidFill>
                <a:srgbClr val="D6ECFF"/>
              </a:solidFill>
            </a:endParaRPr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73DA0BB7-265A-403C-9275-D587AB510EDC}" type="slidenum">
              <a:rPr lang="zh-TW" altLang="en-US" smtClean="0">
                <a:solidFill>
                  <a:srgbClr val="D6ECFF"/>
                </a:solidFill>
              </a:rPr>
              <a:pPr/>
              <a:t>‹#›</a:t>
            </a:fld>
            <a:endParaRPr lang="zh-TW" altLang="en-US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72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:\失去山林的孩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40" y="100469"/>
            <a:ext cx="4765838" cy="67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97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我們給孩子的成長目標</a:t>
            </a:r>
            <a:endParaRPr lang="zh-TW" altLang="en-US" b="1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7779247"/>
              </p:ext>
            </p:extLst>
          </p:nvPr>
        </p:nvGraphicFramePr>
        <p:xfrm>
          <a:off x="683568" y="1700808"/>
          <a:ext cx="7992888" cy="4356315"/>
        </p:xfrm>
        <a:graphic>
          <a:graphicData uri="http://schemas.openxmlformats.org/drawingml/2006/table">
            <a:tbl>
              <a:tblPr/>
              <a:tblGrid>
                <a:gridCol w="1820163"/>
                <a:gridCol w="2932365"/>
                <a:gridCol w="3240360"/>
              </a:tblGrid>
              <a:tr h="47205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童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軍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女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童軍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7205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新細明體"/>
                        </a:rPr>
                        <a:t>七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新細明體"/>
                        </a:rPr>
                        <a:t>年級上學期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通過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初級考驗，成為童軍</a:t>
                      </a:r>
                      <a:r>
                        <a:rPr lang="en-US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/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女童軍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88821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新細明體"/>
                        </a:rPr>
                        <a:t>七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新細明體"/>
                        </a:rPr>
                        <a:t>年級寒假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參加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中級考驗</a:t>
                      </a:r>
                      <a:r>
                        <a:rPr lang="en-US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(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團隊合作、露營技能、自然觀察、方位地圖等</a:t>
                      </a:r>
                      <a:r>
                        <a:rPr lang="en-US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)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，進級為中級童軍。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參加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中級考驗</a:t>
                      </a:r>
                      <a:r>
                        <a:rPr lang="en-US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(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團隊合作、露營技能、自然觀察、方位地圖等</a:t>
                      </a:r>
                      <a:r>
                        <a:rPr lang="en-US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)</a:t>
                      </a:r>
                      <a:r>
                        <a:rPr lang="zh-TW" altLang="en-US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，獲得梅花鹿章</a:t>
                      </a: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。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47205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新細明體"/>
                        </a:rPr>
                        <a:t>七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新細明體"/>
                        </a:rPr>
                        <a:t>年級下學期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參加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送舊營火、配合興趣培養參加專科章考驗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944104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新細明體"/>
                        </a:rPr>
                        <a:t>七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新細明體"/>
                        </a:rPr>
                        <a:t>升八年級暑假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20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參加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大露營、各項考驗營、休閒性質露營活動</a:t>
                      </a:r>
                      <a:r>
                        <a:rPr lang="en-US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(</a:t>
                      </a:r>
                      <a:r>
                        <a:rPr lang="zh-TW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快樂營、國中童軍營、乘風破浪挑戰營</a:t>
                      </a:r>
                      <a:r>
                        <a:rPr lang="en-US" sz="20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)</a:t>
                      </a:r>
                      <a:endParaRPr lang="zh-TW" sz="20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7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我們給孩子的成長目標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714453"/>
              </p:ext>
            </p:extLst>
          </p:nvPr>
        </p:nvGraphicFramePr>
        <p:xfrm>
          <a:off x="683568" y="1628799"/>
          <a:ext cx="7920880" cy="4824536"/>
        </p:xfrm>
        <a:graphic>
          <a:graphicData uri="http://schemas.openxmlformats.org/drawingml/2006/table">
            <a:tbl>
              <a:tblPr/>
              <a:tblGrid>
                <a:gridCol w="2109324"/>
                <a:gridCol w="3170761"/>
                <a:gridCol w="2640795"/>
              </a:tblGrid>
              <a:tr h="9737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八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年級上學期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/>
                        <a:ea typeface="新細明體"/>
                        <a:cs typeface="新細明體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/>
                          <a:ea typeface="新細明體"/>
                          <a:cs typeface="新細明體"/>
                        </a:rPr>
                        <a:t>1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/>
                          <a:ea typeface="新細明體"/>
                          <a:cs typeface="新細明體"/>
                        </a:rPr>
                        <a:t>.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擔任團內幹部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(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榮譽感、責任的培養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)   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/>
                          <a:ea typeface="新細明體"/>
                          <a:cs typeface="新細明體"/>
                        </a:rPr>
                        <a:t>2.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協助辦理初級考驗露營活動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501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八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年級寒假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參與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高級考驗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/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專科章考驗營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參與</a:t>
                      </a:r>
                      <a:r>
                        <a:rPr lang="zh-TW" altLang="en-US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梅花鹿與藍鵲</a:t>
                      </a: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營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10023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八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年級下學期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/>
                        <a:ea typeface="新細明體"/>
                        <a:cs typeface="新細明體"/>
                      </a:endParaRPr>
                    </a:p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/>
                          <a:ea typeface="新細明體"/>
                          <a:cs typeface="新細明體"/>
                        </a:rPr>
                        <a:t>1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/>
                          <a:ea typeface="新細明體"/>
                          <a:cs typeface="新細明體"/>
                        </a:rPr>
                        <a:t>.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學習如何領導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  2.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參與剛毅盃技能競賽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/>
                          <a:ea typeface="新細明體"/>
                          <a:cs typeface="新細明體"/>
                        </a:rPr>
                        <a:t>3.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參加送舊營火、配合興趣培養參加專科章考驗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10023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八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年級暑假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/>
                          <a:ea typeface="新細明體"/>
                          <a:cs typeface="新細明體"/>
                        </a:rPr>
                        <a:t> </a:t>
                      </a:r>
                      <a:endParaRPr lang="en-US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微軟正黑體"/>
                        <a:ea typeface="新細明體"/>
                        <a:cs typeface="新細明體"/>
                      </a:endParaRPr>
                    </a:p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微軟正黑體"/>
                          <a:ea typeface="新細明體"/>
                          <a:cs typeface="新細明體"/>
                        </a:rPr>
                        <a:t>(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男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)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完成高級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/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獅級進程、女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(</a:t>
                      </a: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完成</a:t>
                      </a:r>
                      <a:r>
                        <a:rPr lang="zh-TW" altLang="en-US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專考營</a:t>
                      </a:r>
                      <a:r>
                        <a:rPr lang="en-US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)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、休閒性質露營活動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(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國中童軍營、乘風破浪挑戰營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)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、參加大露營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501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九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年級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停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團一年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/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依據過去兩年表現，成為優秀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(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女</a:t>
                      </a:r>
                      <a:r>
                        <a:rPr lang="en-US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)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童軍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501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畢業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後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TW" sz="1800" b="1" kern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微軟正黑體"/>
                        <a:cs typeface="新細明體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加入</a:t>
                      </a:r>
                      <a:r>
                        <a:rPr lang="zh-TW" sz="1800" b="1" kern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/>
                          <a:ea typeface="微軟正黑體"/>
                          <a:cs typeface="新細明體"/>
                        </a:rPr>
                        <a:t>金華國中校友團</a:t>
                      </a:r>
                      <a:endParaRPr lang="zh-TW" sz="1800" kern="1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8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932040" y="1340768"/>
            <a:ext cx="2741365" cy="3991862"/>
          </a:xfrm>
        </p:spPr>
        <p:txBody>
          <a:bodyPr>
            <a:noAutofit/>
          </a:bodyPr>
          <a:lstStyle/>
          <a:p>
            <a:r>
              <a:rPr lang="zh-TW" altLang="en-US" sz="4800" b="1" dirty="0" smtClean="0">
                <a:solidFill>
                  <a:srgbClr val="002060"/>
                </a:solidFill>
              </a:rPr>
              <a:t>金華國中童軍團</a:t>
            </a:r>
            <a:endParaRPr lang="en-US" altLang="zh-TW" sz="4800" b="1" dirty="0" smtClean="0">
              <a:solidFill>
                <a:srgbClr val="002060"/>
              </a:solidFill>
            </a:endParaRPr>
          </a:p>
          <a:p>
            <a:r>
              <a:rPr lang="zh-TW" altLang="en-US" sz="4800" b="1" dirty="0" smtClean="0">
                <a:solidFill>
                  <a:srgbClr val="FF0000"/>
                </a:solidFill>
              </a:rPr>
              <a:t>年度</a:t>
            </a:r>
            <a:endParaRPr lang="en-US" altLang="zh-TW" sz="4800" b="1" dirty="0" smtClean="0">
              <a:solidFill>
                <a:srgbClr val="FF0000"/>
              </a:solidFill>
            </a:endParaRPr>
          </a:p>
          <a:p>
            <a:r>
              <a:rPr lang="zh-TW" altLang="en-US" sz="4800" b="1" dirty="0" smtClean="0">
                <a:solidFill>
                  <a:srgbClr val="FF0000"/>
                </a:solidFill>
              </a:rPr>
              <a:t>活動點滴</a:t>
            </a:r>
            <a:endParaRPr lang="zh-TW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38" y="1709809"/>
            <a:ext cx="4680520" cy="3510390"/>
          </a:xfrm>
          <a:prstGeom prst="rect">
            <a:avLst/>
          </a:prstGeom>
        </p:spPr>
      </p:pic>
      <p:pic>
        <p:nvPicPr>
          <p:cNvPr id="6" name="自強活動團康歌選-怎麼走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6125" y="3417888"/>
            <a:ext cx="30163" cy="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優秀男女童軍獎</a:t>
            </a:r>
            <a:endParaRPr lang="zh-TW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83" y="2049739"/>
            <a:ext cx="4804833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8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假日專科章、研修章考驗</a:t>
            </a:r>
            <a:endParaRPr lang="zh-TW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2521">
            <a:off x="1820601" y="2111202"/>
            <a:ext cx="27003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3082">
            <a:off x="4316219" y="2540360"/>
            <a:ext cx="3888432" cy="291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8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/>
              <a:t>中級考驗</a:t>
            </a:r>
            <a:r>
              <a:rPr lang="en-US" altLang="zh-TW" dirty="0" smtClean="0"/>
              <a:t>---</a:t>
            </a:r>
            <a:r>
              <a:rPr lang="zh-TW" altLang="en-US" dirty="0"/>
              <a:t>聯團訓練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" b="20561"/>
          <a:stretch/>
        </p:blipFill>
        <p:spPr>
          <a:xfrm>
            <a:off x="2771800" y="3148608"/>
            <a:ext cx="5562578" cy="2998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08" y="2204864"/>
            <a:ext cx="3494505" cy="2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44" y="3429000"/>
            <a:ext cx="5047560" cy="283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5055704" cy="284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74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女童軍</a:t>
            </a:r>
            <a:r>
              <a:rPr lang="en-US" altLang="zh-TW" b="1" dirty="0" smtClean="0"/>
              <a:t>---</a:t>
            </a:r>
            <a:r>
              <a:rPr lang="zh-TW" altLang="en-US" dirty="0" smtClean="0"/>
              <a:t>冬令秋菊營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11" y="1772816"/>
            <a:ext cx="3250605" cy="2221930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789040"/>
            <a:ext cx="3183595" cy="238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489" y="3789040"/>
            <a:ext cx="3232527" cy="242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87" y="1772816"/>
            <a:ext cx="3221324" cy="207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04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/>
              <a:t>台北市大露營</a:t>
            </a:r>
            <a:r>
              <a:rPr lang="en-US" altLang="zh-TW" b="1" dirty="0" smtClean="0"/>
              <a:t>---</a:t>
            </a:r>
            <a:r>
              <a:rPr lang="zh-TW" altLang="en-US" dirty="0" smtClean="0"/>
              <a:t>北八的幸福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 b="22837"/>
          <a:stretch/>
        </p:blipFill>
        <p:spPr>
          <a:xfrm>
            <a:off x="1043608" y="1844824"/>
            <a:ext cx="6984776" cy="4068959"/>
          </a:xfrm>
        </p:spPr>
      </p:pic>
    </p:spTree>
    <p:extLst>
      <p:ext uri="{BB962C8B-B14F-4D97-AF65-F5344CB8AC3E}">
        <p14:creationId xmlns:p14="http://schemas.microsoft.com/office/powerpoint/2010/main" val="86072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3260953" cy="1912788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台北市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大</a:t>
            </a:r>
            <a:r>
              <a:rPr lang="zh-TW" altLang="en-US" b="1" dirty="0"/>
              <a:t>露營</a:t>
            </a:r>
            <a:r>
              <a:rPr lang="en-US" altLang="zh-TW" b="1" dirty="0" smtClean="0"/>
              <a:t>---</a:t>
            </a:r>
            <a:br>
              <a:rPr lang="en-US" altLang="zh-TW" b="1" dirty="0" smtClean="0"/>
            </a:br>
            <a:r>
              <a:rPr lang="zh-TW" altLang="en-US" dirty="0" smtClean="0"/>
              <a:t>表演等活動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01008"/>
            <a:ext cx="3312368" cy="2484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41492" r="30108" b="609"/>
          <a:stretch/>
        </p:blipFill>
        <p:spPr bwMode="auto">
          <a:xfrm>
            <a:off x="3995936" y="1124744"/>
            <a:ext cx="4270513" cy="23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96952"/>
            <a:ext cx="3744416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228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從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女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童軍到世界公民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70767"/>
              </p:ext>
            </p:extLst>
          </p:nvPr>
        </p:nvGraphicFramePr>
        <p:xfrm>
          <a:off x="827584" y="1340766"/>
          <a:ext cx="8064895" cy="540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223"/>
                <a:gridCol w="2423374"/>
                <a:gridCol w="2688298"/>
              </a:tblGrid>
              <a:tr h="56080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91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女童軍級別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年齡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童軍級別</a:t>
                      </a:r>
                      <a:endParaRPr lang="zh-TW" altLang="en-US" sz="2400" b="1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</a:tr>
              <a:tr h="691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服務員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20-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服務員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</a:tr>
              <a:tr h="691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資深女童軍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18-26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羅浮童軍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</a:tr>
              <a:tr h="691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蘭姐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15-18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行義童軍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</a:tr>
              <a:tr h="691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rgbClr val="FFFF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女童軍</a:t>
                      </a:r>
                      <a:endParaRPr lang="zh-TW" altLang="en-US" sz="2400" dirty="0">
                        <a:solidFill>
                          <a:srgbClr val="FFFF0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rgbClr val="FFFF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11-14</a:t>
                      </a:r>
                      <a:endParaRPr lang="zh-TW" altLang="en-US" sz="2400" dirty="0">
                        <a:solidFill>
                          <a:srgbClr val="FFFF0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solidFill>
                            <a:srgbClr val="FFFF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童軍</a:t>
                      </a:r>
                      <a:endParaRPr lang="zh-TW" altLang="en-US" sz="2400" dirty="0">
                        <a:solidFill>
                          <a:srgbClr val="FFFF0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691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幼女童軍</a:t>
                      </a:r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小青蛙</a:t>
                      </a:r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8-11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幼童軍小狼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</a:tr>
              <a:tr h="691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小小女童軍</a:t>
                      </a:r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小蝌蚪</a:t>
                      </a:r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6-8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稚齡童軍</a:t>
                      </a:r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狼寶寶</a:t>
                      </a:r>
                      <a:r>
                        <a:rPr lang="en-US" altLang="zh-TW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35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童軍體驗營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541" y="1823728"/>
            <a:ext cx="4990683" cy="347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0950">
            <a:off x="4908867" y="4272088"/>
            <a:ext cx="3816085" cy="214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6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快樂史考特</a:t>
            </a:r>
            <a:r>
              <a:rPr lang="zh-TW" altLang="en-US" b="1" dirty="0"/>
              <a:t>營隊</a:t>
            </a:r>
            <a:r>
              <a:rPr lang="en-US" altLang="zh-TW" b="1" dirty="0" smtClean="0"/>
              <a:t>---</a:t>
            </a:r>
            <a:r>
              <a:rPr lang="zh-TW" altLang="en-US" dirty="0" smtClean="0"/>
              <a:t>垂降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0" t="3336" r="21126" b="-3336"/>
          <a:stretch/>
        </p:blipFill>
        <p:spPr>
          <a:xfrm>
            <a:off x="1331640" y="1879915"/>
            <a:ext cx="3399184" cy="360362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r="19837"/>
          <a:stretch/>
        </p:blipFill>
        <p:spPr>
          <a:xfrm>
            <a:off x="4427984" y="1879915"/>
            <a:ext cx="3742792" cy="3841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/>
          <a:stretch/>
        </p:blipFill>
        <p:spPr>
          <a:xfrm>
            <a:off x="1187624" y="1895331"/>
            <a:ext cx="4361372" cy="3841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78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88" y="1632348"/>
            <a:ext cx="2910746" cy="218306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96"/>
          <a:stretch/>
        </p:blipFill>
        <p:spPr>
          <a:xfrm>
            <a:off x="1451128" y="4004613"/>
            <a:ext cx="3346616" cy="197545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692696"/>
            <a:ext cx="6965245" cy="1202485"/>
          </a:xfrm>
        </p:spPr>
        <p:txBody>
          <a:bodyPr>
            <a:normAutofit/>
          </a:bodyPr>
          <a:lstStyle/>
          <a:p>
            <a:r>
              <a:rPr lang="zh-TW" altLang="en-US" b="1" dirty="0"/>
              <a:t>快樂史考</a:t>
            </a:r>
            <a:r>
              <a:rPr lang="zh-TW" altLang="en-US" b="1" dirty="0" smtClean="0"/>
              <a:t>特營隊</a:t>
            </a:r>
            <a:r>
              <a:rPr lang="en-US" altLang="zh-TW" b="1" dirty="0" smtClean="0"/>
              <a:t>---</a:t>
            </a:r>
            <a:r>
              <a:rPr lang="zh-TW" altLang="en-US" dirty="0" smtClean="0"/>
              <a:t>古羅馬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3" r="3668"/>
          <a:stretch/>
        </p:blipFill>
        <p:spPr>
          <a:xfrm>
            <a:off x="1187624" y="1772816"/>
            <a:ext cx="3585592" cy="2124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1200" r="23624" b="11594"/>
          <a:stretch/>
        </p:blipFill>
        <p:spPr>
          <a:xfrm>
            <a:off x="4868956" y="3815408"/>
            <a:ext cx="3015411" cy="2245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05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社區服務</a:t>
            </a:r>
            <a:r>
              <a:rPr lang="en-US" altLang="zh-TW" b="1" dirty="0" smtClean="0"/>
              <a:t>---</a:t>
            </a:r>
            <a:r>
              <a:rPr lang="zh-TW" altLang="en-US" dirty="0" smtClean="0"/>
              <a:t>永康公園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" b="6402"/>
          <a:stretch/>
        </p:blipFill>
        <p:spPr>
          <a:xfrm>
            <a:off x="1187624" y="1844824"/>
            <a:ext cx="4752528" cy="3024336"/>
          </a:xfr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859" y="3474088"/>
            <a:ext cx="3778573" cy="283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22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社區服務</a:t>
            </a:r>
            <a:r>
              <a:rPr lang="en-US" altLang="zh-TW" dirty="0" smtClean="0"/>
              <a:t>-</a:t>
            </a:r>
            <a:r>
              <a:rPr lang="zh-TW" altLang="en-US" dirty="0" smtClean="0"/>
              <a:t>淨山、淨灘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7074"/>
            <a:ext cx="4029471" cy="302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497" y="3435895"/>
            <a:ext cx="4175584" cy="271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54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4835" y="620688"/>
            <a:ext cx="6965245" cy="120248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社區服務</a:t>
            </a:r>
            <a:r>
              <a:rPr lang="en-US" altLang="zh-TW" dirty="0" smtClean="0"/>
              <a:t>-</a:t>
            </a:r>
            <a:r>
              <a:rPr lang="zh-TW" altLang="en-US" dirty="0"/>
              <a:t>公益路跑活動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4352484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72027"/>
            <a:ext cx="4416152" cy="248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14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畢典、校慶</a:t>
            </a:r>
            <a:r>
              <a:rPr lang="zh-TW" altLang="en-US" b="1" dirty="0"/>
              <a:t>服務</a:t>
            </a:r>
            <a:r>
              <a:rPr lang="en-US" altLang="zh-TW" b="1" dirty="0"/>
              <a:t>---</a:t>
            </a:r>
            <a:r>
              <a:rPr lang="zh-TW" altLang="en-US" b="1" dirty="0"/>
              <a:t>光榮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060848"/>
            <a:ext cx="4804833" cy="3603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2"/>
          <a:stretch/>
        </p:blipFill>
        <p:spPr>
          <a:xfrm>
            <a:off x="1187623" y="2060848"/>
            <a:ext cx="3750907" cy="36375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372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5664899" cy="4048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90" y="3756991"/>
            <a:ext cx="3608905" cy="2912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950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剛毅</a:t>
            </a:r>
            <a:r>
              <a:rPr lang="zh-TW" altLang="en-US" b="1" dirty="0" smtClean="0"/>
              <a:t>盃技能競賽</a:t>
            </a:r>
            <a:r>
              <a:rPr lang="en-US" altLang="zh-TW" b="1" dirty="0" smtClean="0"/>
              <a:t>---</a:t>
            </a:r>
            <a:r>
              <a:rPr lang="zh-TW" altLang="en-US" dirty="0" smtClean="0"/>
              <a:t>自我挑戰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3"/>
          <a:stretch/>
        </p:blipFill>
        <p:spPr>
          <a:xfrm>
            <a:off x="5652120" y="1869638"/>
            <a:ext cx="2376061" cy="3818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12370"/>
            <a:ext cx="2949792" cy="3933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t="21015" r="18889" b="39493"/>
          <a:stretch/>
        </p:blipFill>
        <p:spPr>
          <a:xfrm>
            <a:off x="3059832" y="3064949"/>
            <a:ext cx="3384376" cy="2657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036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7624" y="1268759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                    送舊營火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                    反哺</a:t>
            </a:r>
            <a:r>
              <a:rPr lang="zh-TW" altLang="en-US" dirty="0"/>
              <a:t>與傳承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59"/>
            <a:ext cx="3395978" cy="468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24944"/>
            <a:ext cx="4248472" cy="293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55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zh-TW" altLang="en-US" sz="30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童軍是國際性的，可以開拓視野、和各國童軍作文化交流。四年舉辦一次世界大露營。</a:t>
            </a:r>
            <a:r>
              <a:rPr kumimoji="1" lang="zh-TW" altLang="zh-TW" sz="30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kumimoji="1" lang="zh-TW" altLang="zh-TW" sz="30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endParaRPr lang="zh-TW" altLang="en-US" sz="30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8" descr="https://fbcdn-sphotos-e-a.akamaihd.net/hphotos-ak-frc3/1150180_457833707656815_41829837_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035942"/>
            <a:ext cx="4822169" cy="3616627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6620829" y="6093296"/>
            <a:ext cx="25202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zh-TW" alt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世界有</a:t>
            </a:r>
            <a:r>
              <a:rPr lang="en-US" altLang="zh-TW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216</a:t>
            </a:r>
            <a:r>
              <a:rPr lang="zh-TW" alt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個國家有童軍組織</a:t>
            </a:r>
            <a:endParaRPr lang="zh-TW" altLang="en-US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43138" y="5373216"/>
            <a:ext cx="175178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超過</a:t>
            </a:r>
            <a:r>
              <a:rPr lang="en-US" altLang="zh-TW" dirty="0" smtClean="0">
                <a:solidFill>
                  <a:schemeClr val="bg1"/>
                </a:solidFill>
              </a:rPr>
              <a:t>3000</a:t>
            </a:r>
            <a:r>
              <a:rPr lang="zh-TW" altLang="en-US" dirty="0" smtClean="0">
                <a:solidFill>
                  <a:schemeClr val="bg1"/>
                </a:solidFill>
              </a:rPr>
              <a:t>萬人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89" y="1628800"/>
            <a:ext cx="3768080" cy="281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88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29257"/>
            <a:ext cx="2675045" cy="207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144617"/>
            <a:ext cx="3275211" cy="205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124739"/>
            <a:ext cx="2943031" cy="205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800278" y="1340768"/>
            <a:ext cx="79481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 smtClean="0">
                <a:solidFill>
                  <a:srgbClr val="FF0000"/>
                </a:solidFill>
                <a:latin typeface="華康方圓體W7" panose="040B0709000000000000" pitchFamily="81" charset="-120"/>
                <a:ea typeface="華康方圓體W7" panose="040B0709000000000000" pitchFamily="81" charset="-120"/>
              </a:rPr>
              <a:t>快樂  獨立  負責 </a:t>
            </a:r>
            <a:endParaRPr lang="en-US" altLang="zh-TW" sz="7200" dirty="0" smtClean="0">
              <a:solidFill>
                <a:srgbClr val="FF0000"/>
              </a:solidFill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  <a:p>
            <a:r>
              <a:rPr lang="zh-TW" altLang="en-US" sz="7200" dirty="0" smtClean="0">
                <a:solidFill>
                  <a:srgbClr val="FF0000"/>
                </a:solidFill>
                <a:latin typeface="華康方圓體W7" panose="040B0709000000000000" pitchFamily="81" charset="-120"/>
                <a:ea typeface="華康方圓體W7" panose="040B0709000000000000" pitchFamily="81" charset="-120"/>
              </a:rPr>
              <a:t>服務  合作  領導   </a:t>
            </a:r>
            <a:endParaRPr lang="zh-TW" altLang="en-US" sz="7200" dirty="0">
              <a:solidFill>
                <a:srgbClr val="FF0000"/>
              </a:solidFill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01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75856" y="260648"/>
            <a:ext cx="5472608" cy="6375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文鼎粗行楷" pitchFamily="49" charset="-120"/>
                <a:ea typeface="文鼎粗行楷" pitchFamily="49" charset="-120"/>
              </a:rPr>
              <a:t>  </a:t>
            </a:r>
            <a:r>
              <a:rPr lang="zh-TW" altLang="en-US" sz="3600" u="sng" dirty="0">
                <a:solidFill>
                  <a:srgbClr val="FFFF00"/>
                </a:solidFill>
                <a:latin typeface="微軟正黑體" pitchFamily="34" charset="-120"/>
                <a:ea typeface="微軟正黑體" pitchFamily="34" charset="-120"/>
              </a:rPr>
              <a:t>由做中學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每個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童軍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都由初級做起，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在開始免不了會犯一些錯誤，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但正如拿破崙所說：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  「沒犯過錯誤的人，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        永遠無法成功。」</a:t>
            </a:r>
          </a:p>
          <a:p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                   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                     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YFBS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, 33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   </a:t>
            </a:r>
            <a:r>
              <a:rPr lang="en-US" altLang="zh-TW" sz="2400" dirty="0">
                <a:solidFill>
                  <a:srgbClr val="FFFF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3600" u="sng" dirty="0">
                <a:solidFill>
                  <a:srgbClr val="FFFF00"/>
                </a:solidFill>
                <a:latin typeface="微軟正黑體" pitchFamily="34" charset="-120"/>
                <a:ea typeface="微軟正黑體" pitchFamily="34" charset="-120"/>
              </a:rPr>
              <a:t>寓教於樂</a:t>
            </a: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童軍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的訓練方法，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與其說是由外在的訓練，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不如說是由於內在的啟發。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從孩子們喜歡的遊戲活動中，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教育並啟發他們的身心及道德。</a:t>
            </a:r>
          </a:p>
          <a:p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           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YCH, 158, GG, 179, and Aids, WB, 18</a:t>
            </a:r>
          </a:p>
        </p:txBody>
      </p:sp>
      <p:pic>
        <p:nvPicPr>
          <p:cNvPr id="19457" name="Picture 1" descr="F:\2013 快樂營0701-02\IMG_169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884" y="4574032"/>
            <a:ext cx="2808312" cy="2106427"/>
          </a:xfrm>
          <a:prstGeom prst="rect">
            <a:avLst/>
          </a:prstGeom>
          <a:noFill/>
        </p:spPr>
      </p:pic>
      <p:pic>
        <p:nvPicPr>
          <p:cNvPr id="19458" name="Picture 2" descr="F:\2013 快樂營0701-02\IMG_172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711" y="2459799"/>
            <a:ext cx="2832764" cy="2124768"/>
          </a:xfrm>
          <a:prstGeom prst="rect">
            <a:avLst/>
          </a:prstGeom>
          <a:noFill/>
        </p:spPr>
      </p:pic>
      <p:pic>
        <p:nvPicPr>
          <p:cNvPr id="19459" name="Picture 3" descr="F:\2013 冬令秋菊\IMG_034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407" y="329978"/>
            <a:ext cx="2792537" cy="20945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612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6772" y="188640"/>
            <a:ext cx="7772400" cy="914400"/>
          </a:xfrm>
        </p:spPr>
        <p:txBody>
          <a:bodyPr/>
          <a:lstStyle/>
          <a:p>
            <a:r>
              <a:rPr lang="zh-TW" altLang="en-US" dirty="0" smtClean="0"/>
              <a:t> 童軍活動提供孩子多元的舞台</a:t>
            </a:r>
            <a:endParaRPr lang="zh-TW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8103">
            <a:off x="5619345" y="1149382"/>
            <a:ext cx="2880320" cy="511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3942791" cy="295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52884"/>
            <a:ext cx="4122305" cy="309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67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kumimoji="1"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童軍活動是一種生活教育</a:t>
            </a:r>
            <a:r>
              <a:rPr kumimoji="1" lang="zh-TW" altLang="zh-TW" sz="4400" dirty="0">
                <a:solidFill>
                  <a:schemeClr val="tx1"/>
                </a:solidFill>
                <a:latin typeface="Arial" pitchFamily="34" charset="0"/>
                <a:ea typeface="新細明體" pitchFamily="18" charset="-120"/>
              </a:rPr>
              <a:t/>
            </a:r>
            <a:br>
              <a:rPr kumimoji="1" lang="zh-TW" altLang="zh-TW" sz="4400" dirty="0">
                <a:solidFill>
                  <a:schemeClr val="tx1"/>
                </a:solidFill>
                <a:latin typeface="Arial" pitchFamily="34" charset="0"/>
                <a:ea typeface="新細明體" pitchFamily="18" charset="-12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9" descr="F:\2013 冬令秋菊\IMG_04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231111"/>
            <a:ext cx="4104456" cy="3078624"/>
          </a:xfrm>
          <a:prstGeom prst="rect">
            <a:avLst/>
          </a:prstGeom>
          <a:noFill/>
        </p:spPr>
      </p:pic>
      <p:pic>
        <p:nvPicPr>
          <p:cNvPr id="3074" name="Picture 2" descr="K:\1021金華團集會\八年級\1020914八年級社區服務\IMG_05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52"/>
          <a:stretch/>
        </p:blipFill>
        <p:spPr bwMode="auto">
          <a:xfrm>
            <a:off x="755576" y="1628800"/>
            <a:ext cx="393643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6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童軍活動是以發展自我的智識、冒險的精神，以及好奇的心去發現新事物。</a:t>
            </a:r>
            <a:br>
              <a:rPr lang="zh-TW" altLang="en-US" sz="3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endParaRPr lang="zh-TW" altLang="en-US" sz="3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11" descr="D:\臨時\金華宣傳影片 製作\麗淇攀樹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00349"/>
            <a:ext cx="3888432" cy="4777962"/>
          </a:xfrm>
          <a:prstGeom prst="rect">
            <a:avLst/>
          </a:prstGeom>
          <a:noFill/>
        </p:spPr>
      </p:pic>
      <p:pic>
        <p:nvPicPr>
          <p:cNvPr id="6" name="Picture 12" descr="D:\臨時\金華宣傳影片 製作\IMG_1700.JPG"/>
          <p:cNvPicPr>
            <a:picLocks noChangeAspect="1" noChangeArrowheads="1"/>
          </p:cNvPicPr>
          <p:nvPr/>
        </p:nvPicPr>
        <p:blipFill>
          <a:blip r:embed="rId3" cstate="print"/>
          <a:srcRect r="9182"/>
          <a:stretch>
            <a:fillRect/>
          </a:stretch>
        </p:blipFill>
        <p:spPr bwMode="auto">
          <a:xfrm>
            <a:off x="4932040" y="1772816"/>
            <a:ext cx="3504255" cy="4740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35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600" y="404664"/>
            <a:ext cx="7700392" cy="4392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童軍運動的使命：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          </a:t>
            </a:r>
            <a:r>
              <a:rPr lang="zh-TW" altLang="en-US" sz="3600" dirty="0" smtClean="0">
                <a:solidFill>
                  <a:schemeClr val="tx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奉獻於青少年的教育，以童軍諾言與規律建立其價值觀，使人人得以發揮潛能，並能對社會有所貢獻，以臻世界</a:t>
            </a:r>
            <a:r>
              <a:rPr lang="zh-TW" altLang="en-US" sz="3600" dirty="0">
                <a:solidFill>
                  <a:schemeClr val="tx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更和平</a:t>
            </a:r>
            <a:r>
              <a:rPr lang="zh-TW" altLang="en-US" sz="3600" dirty="0" smtClean="0">
                <a:solidFill>
                  <a:schemeClr val="tx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en-US" altLang="ja-JP" sz="3600" dirty="0" smtClean="0">
                <a:solidFill>
                  <a:schemeClr val="tx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3600" dirty="0" smtClean="0">
              <a:solidFill>
                <a:schemeClr val="tx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971600" y="4797152"/>
            <a:ext cx="741682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Franklin Gothic Medium" pitchFamily="34" charset="0"/>
                <a:ea typeface="新細明體" pitchFamily="18" charset="-120"/>
                <a:cs typeface="Times New Roman" pitchFamily="18" charset="0"/>
              </a:rPr>
              <a:t>Leave this world a little better than you found it.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600" dirty="0" smtClean="0">
                <a:latin typeface="Franklin Gothic Medium" pitchFamily="34" charset="0"/>
                <a:ea typeface="新細明體" pitchFamily="18" charset="-120"/>
                <a:cs typeface="Times New Roman" pitchFamily="18" charset="0"/>
              </a:rPr>
              <a:t>                   </a:t>
            </a:r>
            <a:r>
              <a:rPr lang="en-US" altLang="zh-TW" sz="2000" b="1" dirty="0" smtClean="0"/>
              <a:t>— Lord Baden-Powell, the founder of Scouting</a:t>
            </a:r>
            <a:endParaRPr lang="zh-TW" altLang="zh-TW" sz="2000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TW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51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779588" y="-304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03848" y="836712"/>
            <a:ext cx="2736304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z="2000" b="1" dirty="0">
                <a:solidFill>
                  <a:srgbClr val="663300"/>
                </a:solidFill>
                <a:latin typeface="Times New Roman" pitchFamily="18" charset="0"/>
                <a:ea typeface="文鼎特毛楷" pitchFamily="49" charset="-120"/>
              </a:rPr>
              <a:t>團務委員會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3203848" y="1340768"/>
            <a:ext cx="2736304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z="2000" b="1" dirty="0">
                <a:solidFill>
                  <a:srgbClr val="663300"/>
                </a:solidFill>
                <a:latin typeface="Times New Roman" pitchFamily="18" charset="0"/>
                <a:ea typeface="文鼎特毛楷" pitchFamily="49" charset="-120"/>
              </a:rPr>
              <a:t>主任委員</a:t>
            </a:r>
            <a:r>
              <a:rPr lang="zh-TW" altLang="en-US" sz="2000" b="1" dirty="0" smtClean="0">
                <a:solidFill>
                  <a:srgbClr val="663300"/>
                </a:solidFill>
                <a:latin typeface="Times New Roman" pitchFamily="18" charset="0"/>
                <a:ea typeface="文鼎特毛楷" pitchFamily="49" charset="-120"/>
              </a:rPr>
              <a:t>：俞玲琍校長</a:t>
            </a:r>
            <a:endParaRPr lang="zh-TW" altLang="en-US" sz="2000" b="1" dirty="0">
              <a:solidFill>
                <a:srgbClr val="663300"/>
              </a:solidFill>
              <a:latin typeface="Times New Roman" pitchFamily="18" charset="0"/>
              <a:ea typeface="文鼎特毛楷" pitchFamily="49" charset="-120"/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2051720" y="1981200"/>
            <a:ext cx="5472608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z="1600" b="1" dirty="0" smtClean="0">
                <a:solidFill>
                  <a:srgbClr val="663300"/>
                </a:solidFill>
                <a:latin typeface="Times New Roman" pitchFamily="18" charset="0"/>
                <a:ea typeface="文鼎特毛楷" pitchFamily="49" charset="-120"/>
              </a:rPr>
              <a:t>委員</a:t>
            </a:r>
            <a:r>
              <a:rPr lang="en-US" altLang="zh-TW" sz="1600" b="1" dirty="0" smtClean="0">
                <a:solidFill>
                  <a:srgbClr val="663300"/>
                </a:solidFill>
                <a:latin typeface="Times New Roman" pitchFamily="18" charset="0"/>
                <a:ea typeface="文鼎特毛楷" pitchFamily="49" charset="-120"/>
              </a:rPr>
              <a:t>:</a:t>
            </a:r>
            <a:r>
              <a:rPr lang="zh-TW" altLang="en-US" sz="1600" b="1" dirty="0" smtClean="0">
                <a:solidFill>
                  <a:srgbClr val="663300"/>
                </a:solidFill>
                <a:latin typeface="Times New Roman" pitchFamily="18" charset="0"/>
                <a:ea typeface="文鼎特毛楷" pitchFamily="49" charset="-120"/>
              </a:rPr>
              <a:t>林佑忠主任、黃振祐主任、侯姿吟主任</a:t>
            </a:r>
            <a:r>
              <a:rPr lang="zh-TW" altLang="en-US" sz="1600" b="1" dirty="0">
                <a:solidFill>
                  <a:srgbClr val="663300"/>
                </a:solidFill>
                <a:latin typeface="Times New Roman" pitchFamily="18" charset="0"/>
                <a:ea typeface="文鼎特毛楷" pitchFamily="49" charset="-120"/>
              </a:rPr>
              <a:t>、</a:t>
            </a:r>
            <a:r>
              <a:rPr lang="zh-TW" altLang="en-US" sz="1600" b="1" dirty="0" smtClean="0">
                <a:solidFill>
                  <a:srgbClr val="663300"/>
                </a:solidFill>
                <a:latin typeface="Times New Roman" pitchFamily="18" charset="0"/>
                <a:ea typeface="文鼎特毛楷" pitchFamily="49" charset="-120"/>
              </a:rPr>
              <a:t>陳君韶主任</a:t>
            </a:r>
            <a:endParaRPr lang="zh-TW" altLang="en-US" sz="1600" b="1" dirty="0">
              <a:solidFill>
                <a:srgbClr val="663300"/>
              </a:solidFill>
              <a:latin typeface="Times New Roman" pitchFamily="18" charset="0"/>
              <a:ea typeface="文鼎特毛楷" pitchFamily="49" charset="-120"/>
            </a:endParaRPr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427984" y="1772816"/>
            <a:ext cx="0" cy="2160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1547664" y="2564904"/>
            <a:ext cx="590465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>
            <a:off x="4419600" y="23622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 flipH="1">
            <a:off x="1547664" y="2564904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030" name="Rectangle 22"/>
          <p:cNvSpPr>
            <a:spLocks noChangeArrowheads="1"/>
          </p:cNvSpPr>
          <p:nvPr/>
        </p:nvSpPr>
        <p:spPr bwMode="auto">
          <a:xfrm>
            <a:off x="3779912" y="4221088"/>
            <a:ext cx="1447800" cy="381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Times New Roman" pitchFamily="18" charset="0"/>
                <a:ea typeface="文鼎特毛楷" pitchFamily="49" charset="-120"/>
              </a:rPr>
              <a:t>聯隊長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3635896" y="2924944"/>
            <a:ext cx="1828800" cy="1096888"/>
            <a:chOff x="4572000" y="2812480"/>
            <a:chExt cx="1828800" cy="1096888"/>
          </a:xfrm>
          <a:solidFill>
            <a:srgbClr val="FFC000"/>
          </a:solidFill>
        </p:grpSpPr>
        <p:sp>
          <p:nvSpPr>
            <p:cNvPr id="43031" name="Rectangle 23"/>
            <p:cNvSpPr>
              <a:spLocks noChangeArrowheads="1"/>
            </p:cNvSpPr>
            <p:nvPr/>
          </p:nvSpPr>
          <p:spPr bwMode="auto">
            <a:xfrm>
              <a:off x="4572000" y="2812480"/>
              <a:ext cx="1828800" cy="7731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文鼎特毛楷" pitchFamily="49" charset="-120"/>
                </a:rPr>
                <a:t>童軍團</a:t>
              </a:r>
              <a:r>
                <a:rPr lang="zh-TW" altLang="en-US" sz="2400" b="1" dirty="0">
                  <a:solidFill>
                    <a:schemeClr val="bg1"/>
                  </a:solidFill>
                  <a:latin typeface="Times New Roman" pitchFamily="18" charset="0"/>
                  <a:ea typeface="文鼎特毛楷" pitchFamily="49" charset="-120"/>
                </a:rPr>
                <a:t>團長</a:t>
              </a:r>
            </a:p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文鼎特毛楷" pitchFamily="49" charset="-120"/>
                </a:rPr>
                <a:t>白紫老師</a:t>
              </a:r>
              <a:endParaRPr lang="zh-TW" altLang="en-US" sz="2400" b="1" dirty="0">
                <a:solidFill>
                  <a:schemeClr val="bg1"/>
                </a:solidFill>
                <a:latin typeface="Times New Roman" pitchFamily="18" charset="0"/>
                <a:ea typeface="文鼎特毛楷" pitchFamily="49" charset="-120"/>
              </a:endParaRPr>
            </a:p>
          </p:txBody>
        </p:sp>
        <p:sp>
          <p:nvSpPr>
            <p:cNvPr id="43032" name="Rectangle 24"/>
            <p:cNvSpPr>
              <a:spLocks noChangeArrowheads="1"/>
            </p:cNvSpPr>
            <p:nvPr/>
          </p:nvSpPr>
          <p:spPr bwMode="auto">
            <a:xfrm>
              <a:off x="4572000" y="3604568"/>
              <a:ext cx="18288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副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團長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033" name="Line 25"/>
          <p:cNvSpPr>
            <a:spLocks noChangeShapeType="1"/>
          </p:cNvSpPr>
          <p:nvPr/>
        </p:nvSpPr>
        <p:spPr bwMode="auto">
          <a:xfrm flipH="1">
            <a:off x="4499992" y="4005064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 flipH="1">
            <a:off x="4427984" y="2564904"/>
            <a:ext cx="0" cy="36004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981200" y="195263"/>
            <a:ext cx="533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TW" altLang="en-US" sz="2800" b="1" dirty="0" smtClean="0">
                <a:latin typeface="Times New Roman" pitchFamily="18" charset="0"/>
              </a:rPr>
              <a:t>金華童軍團組織</a:t>
            </a:r>
            <a:r>
              <a:rPr lang="zh-TW" altLang="en-US" sz="2800" b="1" dirty="0">
                <a:latin typeface="Times New Roman" pitchFamily="18" charset="0"/>
              </a:rPr>
              <a:t>表  </a:t>
            </a:r>
            <a:endParaRPr lang="en-US" altLang="zh-TW" sz="2000" b="1" dirty="0">
              <a:latin typeface="Times New Roman" pitchFamily="18" charset="0"/>
            </a:endParaRPr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 flipH="1">
            <a:off x="1547664" y="4077072"/>
            <a:ext cx="0" cy="8640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539552" y="3686944"/>
            <a:ext cx="2286000" cy="104830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服務員</a:t>
            </a:r>
            <a:endParaRPr lang="en-US" altLang="zh-TW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林雅琪老師</a:t>
            </a:r>
            <a:endParaRPr lang="en-US" altLang="zh-TW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楊</a:t>
            </a:r>
            <a:r>
              <a:rPr lang="zh-TW" altLang="en-US" b="1" dirty="0">
                <a:solidFill>
                  <a:schemeClr val="bg1"/>
                </a:solidFill>
              </a:rPr>
              <a:t>芳</a:t>
            </a:r>
            <a:r>
              <a:rPr lang="zh-TW" altLang="en-US" b="1" dirty="0" smtClean="0">
                <a:solidFill>
                  <a:schemeClr val="bg1"/>
                </a:solidFill>
              </a:rPr>
              <a:t>瑀老師</a:t>
            </a:r>
            <a:endParaRPr lang="en-US" altLang="zh-TW" b="1" dirty="0" smtClean="0">
              <a:solidFill>
                <a:schemeClr val="bg1"/>
              </a:solidFill>
            </a:endParaRPr>
          </a:p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3042" name="Rectangle 34"/>
          <p:cNvSpPr>
            <a:spLocks noChangeArrowheads="1"/>
          </p:cNvSpPr>
          <p:nvPr/>
        </p:nvSpPr>
        <p:spPr bwMode="auto">
          <a:xfrm>
            <a:off x="539552" y="2924944"/>
            <a:ext cx="2286000" cy="76200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latin typeface="Times New Roman" pitchFamily="18" charset="0"/>
                <a:ea typeface="文鼎特毛楷" pitchFamily="49" charset="-120"/>
              </a:rPr>
              <a:t>行義、羅浮團長</a:t>
            </a:r>
            <a:endParaRPr lang="zh-TW" altLang="en-US" sz="2000" b="1" dirty="0">
              <a:solidFill>
                <a:schemeClr val="bg1"/>
              </a:solidFill>
              <a:latin typeface="Times New Roman" pitchFamily="18" charset="0"/>
              <a:ea typeface="文鼎特毛楷" pitchFamily="49" charset="-120"/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latin typeface="Times New Roman" pitchFamily="18" charset="0"/>
                <a:ea typeface="文鼎特毛楷" pitchFamily="49" charset="-120"/>
              </a:rPr>
              <a:t>白紫 團長</a:t>
            </a:r>
            <a:endParaRPr lang="zh-TW" altLang="en-US" sz="2000" b="1" dirty="0">
              <a:solidFill>
                <a:schemeClr val="bg1"/>
              </a:solidFill>
              <a:latin typeface="Times New Roman" pitchFamily="18" charset="0"/>
              <a:ea typeface="文鼎特毛楷" pitchFamily="49" charset="-120"/>
            </a:endParaRPr>
          </a:p>
        </p:txBody>
      </p:sp>
      <p:sp>
        <p:nvSpPr>
          <p:cNvPr id="43043" name="Rectangle 35"/>
          <p:cNvSpPr>
            <a:spLocks noChangeArrowheads="1"/>
          </p:cNvSpPr>
          <p:nvPr/>
        </p:nvSpPr>
        <p:spPr bwMode="auto">
          <a:xfrm>
            <a:off x="747113" y="5013176"/>
            <a:ext cx="1828800" cy="1224136"/>
          </a:xfrm>
          <a:prstGeom prst="rect">
            <a:avLst/>
          </a:prstGeom>
          <a:solidFill>
            <a:srgbClr val="079C0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</a:rPr>
              <a:t>行義團員、</a:t>
            </a:r>
            <a:endParaRPr lang="en-US" altLang="zh-TW" sz="2400" dirty="0" smtClean="0">
              <a:solidFill>
                <a:schemeClr val="bg1"/>
              </a:solidFill>
              <a:latin typeface="Times New Roman" pitchFamily="18" charset="0"/>
              <a:ea typeface="標楷體" pitchFamily="65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</a:rPr>
              <a:t>羅浮群</a:t>
            </a:r>
            <a:endParaRPr lang="zh-TW" altLang="en-US" sz="2400" dirty="0">
              <a:solidFill>
                <a:schemeClr val="bg1"/>
              </a:solidFill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38" name="直線接點 37"/>
          <p:cNvCxnSpPr>
            <a:stCxn id="43030" idx="2"/>
          </p:cNvCxnSpPr>
          <p:nvPr/>
        </p:nvCxnSpPr>
        <p:spPr>
          <a:xfrm flipH="1">
            <a:off x="4499992" y="4602088"/>
            <a:ext cx="3820" cy="339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6372200" y="2564904"/>
            <a:ext cx="1981200" cy="2350368"/>
            <a:chOff x="6781800" y="2590800"/>
            <a:chExt cx="1981200" cy="2350368"/>
          </a:xfrm>
        </p:grpSpPr>
        <p:sp>
          <p:nvSpPr>
            <p:cNvPr id="43015" name="Rectangle 7"/>
            <p:cNvSpPr>
              <a:spLocks noChangeArrowheads="1"/>
            </p:cNvSpPr>
            <p:nvPr/>
          </p:nvSpPr>
          <p:spPr bwMode="auto">
            <a:xfrm>
              <a:off x="6781800" y="2895600"/>
              <a:ext cx="1981200" cy="76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Times New Roman" pitchFamily="18" charset="0"/>
                  <a:ea typeface="文鼎特毛楷" pitchFamily="49" charset="-120"/>
                </a:rPr>
                <a:t>女童軍團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文鼎特毛楷" pitchFamily="49" charset="-120"/>
                </a:rPr>
                <a:t>團長</a:t>
              </a:r>
              <a:endParaRPr lang="en-US" altLang="zh-TW" sz="2400" b="1" dirty="0" smtClean="0">
                <a:solidFill>
                  <a:schemeClr val="bg1"/>
                </a:solidFill>
                <a:latin typeface="Times New Roman" pitchFamily="18" charset="0"/>
                <a:ea typeface="文鼎特毛楷" pitchFamily="49" charset="-120"/>
              </a:endParaRPr>
            </a:p>
            <a:p>
              <a:pPr algn="ctr"/>
              <a:r>
                <a:rPr lang="zh-TW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文鼎特毛楷" pitchFamily="49" charset="-120"/>
                </a:rPr>
                <a:t>游韋楓老師</a:t>
              </a:r>
              <a:endParaRPr lang="zh-TW" altLang="en-US" sz="2400" b="1" dirty="0">
                <a:solidFill>
                  <a:schemeClr val="bg1"/>
                </a:solidFill>
                <a:latin typeface="Times New Roman" pitchFamily="18" charset="0"/>
                <a:ea typeface="文鼎特毛楷" pitchFamily="49" charset="-120"/>
              </a:endParaRPr>
            </a:p>
          </p:txBody>
        </p:sp>
        <p:sp>
          <p:nvSpPr>
            <p:cNvPr id="43017" name="Rectangle 9"/>
            <p:cNvSpPr>
              <a:spLocks noChangeArrowheads="1"/>
            </p:cNvSpPr>
            <p:nvPr/>
          </p:nvSpPr>
          <p:spPr bwMode="auto">
            <a:xfrm>
              <a:off x="6781800" y="3657600"/>
              <a:ext cx="19812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副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團長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3029" name="Line 21"/>
            <p:cNvSpPr>
              <a:spLocks noChangeShapeType="1"/>
            </p:cNvSpPr>
            <p:nvPr/>
          </p:nvSpPr>
          <p:spPr bwMode="auto">
            <a:xfrm flipH="1">
              <a:off x="7848600" y="25908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35" name="Line 27"/>
            <p:cNvSpPr>
              <a:spLocks noChangeShapeType="1"/>
            </p:cNvSpPr>
            <p:nvPr/>
          </p:nvSpPr>
          <p:spPr bwMode="auto">
            <a:xfrm>
              <a:off x="7849172" y="3985142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7092280" y="4221088"/>
              <a:ext cx="14478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Times New Roman" pitchFamily="18" charset="0"/>
                  <a:ea typeface="文鼎特毛楷" pitchFamily="49" charset="-120"/>
                </a:rPr>
                <a:t>聯隊長</a:t>
              </a:r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7884368" y="4581128"/>
              <a:ext cx="382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22"/>
          <p:cNvSpPr>
            <a:spLocks noChangeArrowheads="1"/>
          </p:cNvSpPr>
          <p:nvPr/>
        </p:nvSpPr>
        <p:spPr bwMode="auto">
          <a:xfrm>
            <a:off x="3275856" y="4941168"/>
            <a:ext cx="2448272" cy="115212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Times New Roman" pitchFamily="18" charset="0"/>
                <a:ea typeface="文鼎特毛楷" pitchFamily="49" charset="-120"/>
              </a:rPr>
              <a:t>小隊員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  <a:ea typeface="文鼎特毛楷" pitchFamily="49" charset="-120"/>
            </a:endParaRPr>
          </a:p>
        </p:txBody>
      </p:sp>
      <p:sp>
        <p:nvSpPr>
          <p:cNvPr id="54" name="Rectangle 22"/>
          <p:cNvSpPr>
            <a:spLocks noChangeArrowheads="1"/>
          </p:cNvSpPr>
          <p:nvPr/>
        </p:nvSpPr>
        <p:spPr bwMode="auto">
          <a:xfrm>
            <a:off x="6300192" y="4869160"/>
            <a:ext cx="2448272" cy="1224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Times New Roman" pitchFamily="18" charset="0"/>
                <a:ea typeface="文鼎特毛楷" pitchFamily="49" charset="-120"/>
              </a:rPr>
              <a:t>小隊員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  <a:ea typeface="文鼎特毛楷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55576" y="6237312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七年級團員</a:t>
            </a:r>
            <a:r>
              <a:rPr lang="en-US" altLang="zh-TW" dirty="0" smtClean="0"/>
              <a:t>:51</a:t>
            </a:r>
            <a:r>
              <a:rPr lang="zh-TW" altLang="en-US" dirty="0" smtClean="0"/>
              <a:t>人，八年級團員</a:t>
            </a:r>
            <a:r>
              <a:rPr lang="en-US" altLang="zh-TW" dirty="0" smtClean="0"/>
              <a:t>:34</a:t>
            </a:r>
            <a:r>
              <a:rPr lang="zh-TW" altLang="en-US" dirty="0" smtClean="0"/>
              <a:t>人，九年級團員</a:t>
            </a:r>
            <a:r>
              <a:rPr lang="en-US" altLang="zh-TW" dirty="0" smtClean="0"/>
              <a:t>:28</a:t>
            </a:r>
            <a:r>
              <a:rPr lang="zh-TW" altLang="en-US" dirty="0" smtClean="0"/>
              <a:t>人，總計</a:t>
            </a:r>
            <a:r>
              <a:rPr lang="en-US" altLang="zh-TW" dirty="0" smtClean="0"/>
              <a:t>:113</a:t>
            </a:r>
            <a:r>
              <a:rPr lang="zh-TW" altLang="en-US" dirty="0" smtClean="0"/>
              <a:t>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87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地鐵">
  <a:themeElements>
    <a:clrScheme name="地鐵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地鐵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地鐵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圖釘">
  <a:themeElements>
    <a:clrScheme name="圖釘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圖釘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地鐵">
  <a:themeElements>
    <a:clrScheme name="地鐵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地鐵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地鐵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786</Words>
  <Application>Microsoft Office PowerPoint</Application>
  <PresentationFormat>如螢幕大小 (4:3)</PresentationFormat>
  <Paragraphs>142</Paragraphs>
  <Slides>30</Slides>
  <Notes>1</Notes>
  <HiddenSlides>0</HiddenSlides>
  <MMClips>1</MMClips>
  <ScaleCrop>false</ScaleCrop>
  <HeadingPairs>
    <vt:vector size="4" baseType="variant">
      <vt:variant>
        <vt:lpstr>佈景主題</vt:lpstr>
      </vt:variant>
      <vt:variant>
        <vt:i4>3</vt:i4>
      </vt:variant>
      <vt:variant>
        <vt:lpstr>投影片標題</vt:lpstr>
      </vt:variant>
      <vt:variant>
        <vt:i4>30</vt:i4>
      </vt:variant>
    </vt:vector>
  </HeadingPairs>
  <TitlesOfParts>
    <vt:vector size="33" baseType="lpstr">
      <vt:lpstr>地鐵</vt:lpstr>
      <vt:lpstr>圖釘</vt:lpstr>
      <vt:lpstr>2_地鐵</vt:lpstr>
      <vt:lpstr>PowerPoint 簡報</vt:lpstr>
      <vt:lpstr>從(女)童軍到世界公民</vt:lpstr>
      <vt:lpstr>童軍是國際性的，可以開拓視野、和各國童軍作文化交流。四年舉辦一次世界大露營。 </vt:lpstr>
      <vt:lpstr>PowerPoint 簡報</vt:lpstr>
      <vt:lpstr> 童軍活動提供孩子多元的舞台</vt:lpstr>
      <vt:lpstr>童軍活動是一種生活教育 </vt:lpstr>
      <vt:lpstr>童軍活動是以發展自我的智識、冒險的精神，以及好奇的心去發現新事物。 </vt:lpstr>
      <vt:lpstr>PowerPoint 簡報</vt:lpstr>
      <vt:lpstr>PowerPoint 簡報</vt:lpstr>
      <vt:lpstr>我們給孩子的成長目標</vt:lpstr>
      <vt:lpstr>我們給孩子的成長目標</vt:lpstr>
      <vt:lpstr>PowerPoint 簡報</vt:lpstr>
      <vt:lpstr>優秀男女童軍獎</vt:lpstr>
      <vt:lpstr>假日專科章、研修章考驗</vt:lpstr>
      <vt:lpstr>中級考驗---聯團訓練</vt:lpstr>
      <vt:lpstr>PowerPoint 簡報</vt:lpstr>
      <vt:lpstr>女童軍---冬令秋菊營</vt:lpstr>
      <vt:lpstr>台北市大露營---北八的幸福</vt:lpstr>
      <vt:lpstr>台北市 大露營--- 表演等活動</vt:lpstr>
      <vt:lpstr>童軍體驗營</vt:lpstr>
      <vt:lpstr>快樂史考特營隊---垂降</vt:lpstr>
      <vt:lpstr>快樂史考特營隊---古羅馬</vt:lpstr>
      <vt:lpstr>社區服務---永康公園</vt:lpstr>
      <vt:lpstr>社區服務-淨山、淨灘</vt:lpstr>
      <vt:lpstr>社區服務-公益路跑活動</vt:lpstr>
      <vt:lpstr>畢典、校慶服務---光榮</vt:lpstr>
      <vt:lpstr>PowerPoint 簡報</vt:lpstr>
      <vt:lpstr>剛毅盃技能競賽---自我挑戰</vt:lpstr>
      <vt:lpstr>                    送舊營火                      反哺與傳承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25</cp:revision>
  <dcterms:created xsi:type="dcterms:W3CDTF">2015-12-11T09:18:43Z</dcterms:created>
  <dcterms:modified xsi:type="dcterms:W3CDTF">2015-12-24T01:32:47Z</dcterms:modified>
</cp:coreProperties>
</file>